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257" r:id="rId2"/>
  </p:sldIdLst>
  <p:sldSz cx="40233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85855-C74C-1B24-DB64-38B7A7385481}" name="Perkowski, Evan A" initials="EP" userId="S::Evan.A.Perkowski@ttu.edu::60f99932-1f8b-47fd-ae71-548bdb6d48d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C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p:restoredTop sz="95930"/>
  </p:normalViewPr>
  <p:slideViewPr>
    <p:cSldViewPr snapToGrid="0">
      <p:cViewPr varScale="1">
        <p:scale>
          <a:sx n="32" d="100"/>
          <a:sy n="32" d="100"/>
        </p:scale>
        <p:origin x="30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8F20C-5107-D341-B673-35F5C068EF5D}" type="datetimeFigureOut">
              <a:rPr lang="en-US" smtClean="0"/>
              <a:t>9/28/23</a:t>
            </a:fld>
            <a:endParaRPr lang="en-US"/>
          </a:p>
        </p:txBody>
      </p:sp>
      <p:sp>
        <p:nvSpPr>
          <p:cNvPr id="4" name="Slide Image Placeholder 3"/>
          <p:cNvSpPr>
            <a:spLocks noGrp="1" noRot="1" noChangeAspect="1"/>
          </p:cNvSpPr>
          <p:nvPr>
            <p:ph type="sldImg" idx="2"/>
          </p:nvPr>
        </p:nvSpPr>
        <p:spPr>
          <a:xfrm>
            <a:off x="1543050" y="1143000"/>
            <a:ext cx="37719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A4050-80BB-4D4B-85F2-4CC26571498A}" type="slidenum">
              <a:rPr lang="en-US" smtClean="0"/>
              <a:t>‹#›</a:t>
            </a:fld>
            <a:endParaRPr lang="en-US"/>
          </a:p>
        </p:txBody>
      </p:sp>
    </p:spTree>
    <p:extLst>
      <p:ext uri="{BB962C8B-B14F-4D97-AF65-F5344CB8AC3E}">
        <p14:creationId xmlns:p14="http://schemas.microsoft.com/office/powerpoint/2010/main" val="2000296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A4050-80BB-4D4B-85F2-4CC26571498A}" type="slidenum">
              <a:rPr lang="en-US" smtClean="0"/>
              <a:t>1</a:t>
            </a:fld>
            <a:endParaRPr lang="en-US"/>
          </a:p>
        </p:txBody>
      </p:sp>
    </p:spTree>
    <p:extLst>
      <p:ext uri="{BB962C8B-B14F-4D97-AF65-F5344CB8AC3E}">
        <p14:creationId xmlns:p14="http://schemas.microsoft.com/office/powerpoint/2010/main" val="135164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387342"/>
            <a:ext cx="34198560" cy="1146048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7289782"/>
            <a:ext cx="30175200" cy="7947658"/>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FB44E-64D1-904B-81AA-57A71D1ABA8D}" type="datetimeFigureOut">
              <a:rPr lang="en-US" smtClean="0"/>
              <a:t>9/28/23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3451948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FB44E-64D1-904B-81AA-57A71D1ABA8D}" type="datetimeFigureOut">
              <a:rPr lang="en-US" smtClean="0"/>
              <a:t>9/28/23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273090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752600"/>
            <a:ext cx="867537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752600"/>
            <a:ext cx="2552319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FB44E-64D1-904B-81AA-57A71D1ABA8D}" type="datetimeFigureOut">
              <a:rPr lang="en-US" smtClean="0"/>
              <a:t>9/28/23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181753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FB44E-64D1-904B-81AA-57A71D1ABA8D}" type="datetimeFigureOut">
              <a:rPr lang="en-US" smtClean="0"/>
              <a:t>9/28/23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309270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8206749"/>
            <a:ext cx="34701480" cy="1369313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2029429"/>
            <a:ext cx="34701480" cy="720089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FB44E-64D1-904B-81AA-57A71D1ABA8D}" type="datetimeFigureOut">
              <a:rPr lang="en-US" smtClean="0"/>
              <a:t>9/28/23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2919960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FB44E-64D1-904B-81AA-57A71D1ABA8D}" type="datetimeFigureOut">
              <a:rPr lang="en-US" smtClean="0"/>
              <a:t>9/28/23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327701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752607"/>
            <a:ext cx="347014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8069582"/>
            <a:ext cx="17020696"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2024360"/>
            <a:ext cx="1702069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8069582"/>
            <a:ext cx="17104520"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2024360"/>
            <a:ext cx="1710452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FB44E-64D1-904B-81AA-57A71D1ABA8D}" type="datetimeFigureOut">
              <a:rPr lang="en-US" smtClean="0"/>
              <a:t>9/28/23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4082380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BFB44E-64D1-904B-81AA-57A71D1ABA8D}" type="datetimeFigureOut">
              <a:rPr lang="en-US" smtClean="0"/>
              <a:t>9/28/23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422184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FB44E-64D1-904B-81AA-57A71D1ABA8D}" type="datetimeFigureOut">
              <a:rPr lang="en-US" smtClean="0"/>
              <a:t>9/28/23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79347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739647"/>
            <a:ext cx="20368260" cy="2339340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86BFB44E-64D1-904B-81AA-57A71D1ABA8D}" type="datetimeFigureOut">
              <a:rPr lang="en-US" smtClean="0"/>
              <a:t>9/28/23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111688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739647"/>
            <a:ext cx="20368260" cy="2339340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86BFB44E-64D1-904B-81AA-57A71D1ABA8D}" type="datetimeFigureOut">
              <a:rPr lang="en-US" smtClean="0"/>
              <a:t>9/28/23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B83EE-13E9-7645-9D61-347112A43D5A}" type="slidenum">
              <a:rPr lang="en-US" smtClean="0"/>
              <a:t>‹#›</a:t>
            </a:fld>
            <a:endParaRPr lang="en-US"/>
          </a:p>
        </p:txBody>
      </p:sp>
    </p:spTree>
    <p:extLst>
      <p:ext uri="{BB962C8B-B14F-4D97-AF65-F5344CB8AC3E}">
        <p14:creationId xmlns:p14="http://schemas.microsoft.com/office/powerpoint/2010/main" val="262938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752607"/>
            <a:ext cx="347014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763000"/>
            <a:ext cx="347014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0510487"/>
            <a:ext cx="9052560" cy="1752600"/>
          </a:xfrm>
          <a:prstGeom prst="rect">
            <a:avLst/>
          </a:prstGeom>
        </p:spPr>
        <p:txBody>
          <a:bodyPr vert="horz" lIns="91440" tIns="45720" rIns="91440" bIns="45720" rtlCol="0" anchor="ctr"/>
          <a:lstStyle>
            <a:lvl1pPr algn="l">
              <a:defRPr sz="5280">
                <a:solidFill>
                  <a:schemeClr val="tx1">
                    <a:tint val="75000"/>
                  </a:schemeClr>
                </a:solidFill>
              </a:defRPr>
            </a:lvl1pPr>
          </a:lstStyle>
          <a:p>
            <a:fld id="{86BFB44E-64D1-904B-81AA-57A71D1ABA8D}" type="datetimeFigureOut">
              <a:rPr lang="en-US" smtClean="0"/>
              <a:t>9/28/23</a:t>
            </a:fld>
            <a:endParaRPr lang="en-US"/>
          </a:p>
        </p:txBody>
      </p:sp>
      <p:sp>
        <p:nvSpPr>
          <p:cNvPr id="5" name="Footer Placeholder 4"/>
          <p:cNvSpPr>
            <a:spLocks noGrp="1"/>
          </p:cNvSpPr>
          <p:nvPr>
            <p:ph type="ftr" sz="quarter" idx="3"/>
          </p:nvPr>
        </p:nvSpPr>
        <p:spPr>
          <a:xfrm>
            <a:off x="13327380" y="30510487"/>
            <a:ext cx="13578840" cy="17526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0510487"/>
            <a:ext cx="9052560" cy="1752600"/>
          </a:xfrm>
          <a:prstGeom prst="rect">
            <a:avLst/>
          </a:prstGeom>
        </p:spPr>
        <p:txBody>
          <a:bodyPr vert="horz" lIns="91440" tIns="45720" rIns="91440" bIns="45720" rtlCol="0" anchor="ctr"/>
          <a:lstStyle>
            <a:lvl1pPr algn="r">
              <a:defRPr sz="5280">
                <a:solidFill>
                  <a:schemeClr val="tx1">
                    <a:tint val="75000"/>
                  </a:schemeClr>
                </a:solidFill>
              </a:defRPr>
            </a:lvl1pPr>
          </a:lstStyle>
          <a:p>
            <a:fld id="{B04B83EE-13E9-7645-9D61-347112A43D5A}" type="slidenum">
              <a:rPr lang="en-US" smtClean="0"/>
              <a:t>‹#›</a:t>
            </a:fld>
            <a:endParaRPr lang="en-US"/>
          </a:p>
        </p:txBody>
      </p:sp>
    </p:spTree>
    <p:extLst>
      <p:ext uri="{BB962C8B-B14F-4D97-AF65-F5344CB8AC3E}">
        <p14:creationId xmlns:p14="http://schemas.microsoft.com/office/powerpoint/2010/main" val="21021700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graph of different types of growth&#10;&#10;Description automatically generated with medium confidence">
            <a:extLst>
              <a:ext uri="{FF2B5EF4-FFF2-40B4-BE49-F238E27FC236}">
                <a16:creationId xmlns:a16="http://schemas.microsoft.com/office/drawing/2014/main" id="{B084D672-AF47-F616-1829-840BFE0569CE}"/>
              </a:ext>
            </a:extLst>
          </p:cNvPr>
          <p:cNvPicPr>
            <a:picLocks noChangeAspect="1"/>
          </p:cNvPicPr>
          <p:nvPr/>
        </p:nvPicPr>
        <p:blipFill>
          <a:blip r:embed="rId3"/>
          <a:stretch>
            <a:fillRect/>
          </a:stretch>
        </p:blipFill>
        <p:spPr>
          <a:xfrm>
            <a:off x="15330472" y="15089613"/>
            <a:ext cx="22901504" cy="8015526"/>
          </a:xfrm>
          <a:prstGeom prst="rect">
            <a:avLst/>
          </a:prstGeom>
        </p:spPr>
      </p:pic>
      <p:pic>
        <p:nvPicPr>
          <p:cNvPr id="8" name="Picture 7" descr="Graph of a graph with red and blue lines&#10;&#10;Description automatically generated">
            <a:extLst>
              <a:ext uri="{FF2B5EF4-FFF2-40B4-BE49-F238E27FC236}">
                <a16:creationId xmlns:a16="http://schemas.microsoft.com/office/drawing/2014/main" id="{2F1EDCFA-098E-8450-4244-80B9450A4D14}"/>
              </a:ext>
            </a:extLst>
          </p:cNvPr>
          <p:cNvPicPr>
            <a:picLocks noChangeAspect="1"/>
          </p:cNvPicPr>
          <p:nvPr/>
        </p:nvPicPr>
        <p:blipFill>
          <a:blip r:embed="rId4"/>
          <a:stretch>
            <a:fillRect/>
          </a:stretch>
        </p:blipFill>
        <p:spPr>
          <a:xfrm>
            <a:off x="15386246" y="6348799"/>
            <a:ext cx="10671278" cy="6273735"/>
          </a:xfrm>
          <a:prstGeom prst="rect">
            <a:avLst/>
          </a:prstGeom>
        </p:spPr>
      </p:pic>
      <p:sp>
        <p:nvSpPr>
          <p:cNvPr id="3" name="TextBox 2">
            <a:extLst>
              <a:ext uri="{FF2B5EF4-FFF2-40B4-BE49-F238E27FC236}">
                <a16:creationId xmlns:a16="http://schemas.microsoft.com/office/drawing/2014/main" id="{14B97E2D-9A8F-3AC1-CE22-68D834E2B54B}"/>
              </a:ext>
            </a:extLst>
          </p:cNvPr>
          <p:cNvSpPr txBox="1"/>
          <p:nvPr/>
        </p:nvSpPr>
        <p:spPr>
          <a:xfrm>
            <a:off x="691619" y="273747"/>
            <a:ext cx="39032496" cy="4031873"/>
          </a:xfrm>
          <a:prstGeom prst="rect">
            <a:avLst/>
          </a:prstGeom>
          <a:noFill/>
        </p:spPr>
        <p:txBody>
          <a:bodyPr wrap="square" rtlCol="0">
            <a:spAutoFit/>
          </a:bodyPr>
          <a:lstStyle/>
          <a:p>
            <a:pPr algn="ctr"/>
            <a:r>
              <a:rPr lang="en-US" sz="8800" b="1" kern="0" dirty="0">
                <a:latin typeface="Arial" panose="020B0604020202020204" pitchFamily="34" charset="0"/>
                <a:ea typeface="Times New Roman" panose="02020603050405020304" pitchFamily="18" charset="0"/>
                <a:cs typeface="Arial" panose="020B0604020202020204" pitchFamily="34" charset="0"/>
              </a:rPr>
              <a:t>Experimental evaluation of the theoretical acclimation response of C</a:t>
            </a:r>
            <a:r>
              <a:rPr lang="en-US" sz="8800" b="1" kern="0" baseline="-25000" dirty="0">
                <a:latin typeface="Arial" panose="020B0604020202020204" pitchFamily="34" charset="0"/>
                <a:ea typeface="Times New Roman" panose="02020603050405020304" pitchFamily="18" charset="0"/>
                <a:cs typeface="Arial" panose="020B0604020202020204" pitchFamily="34" charset="0"/>
              </a:rPr>
              <a:t>3</a:t>
            </a:r>
            <a:r>
              <a:rPr lang="en-US" sz="8800" b="1" kern="0" dirty="0">
                <a:latin typeface="Arial" panose="020B0604020202020204" pitchFamily="34" charset="0"/>
                <a:ea typeface="Times New Roman" panose="02020603050405020304" pitchFamily="18" charset="0"/>
                <a:cs typeface="Arial" panose="020B0604020202020204" pitchFamily="34" charset="0"/>
              </a:rPr>
              <a:t> and C</a:t>
            </a:r>
            <a:r>
              <a:rPr lang="en-US" sz="8800" b="1" kern="0" baseline="-25000" dirty="0">
                <a:latin typeface="Arial" panose="020B0604020202020204" pitchFamily="34" charset="0"/>
                <a:ea typeface="Times New Roman" panose="02020603050405020304" pitchFamily="18" charset="0"/>
                <a:cs typeface="Arial" panose="020B0604020202020204" pitchFamily="34" charset="0"/>
              </a:rPr>
              <a:t>4</a:t>
            </a:r>
            <a:r>
              <a:rPr lang="en-US" sz="8800" b="1" kern="0" dirty="0">
                <a:latin typeface="Arial" panose="020B0604020202020204" pitchFamily="34" charset="0"/>
                <a:ea typeface="Times New Roman" panose="02020603050405020304" pitchFamily="18" charset="0"/>
                <a:cs typeface="Arial" panose="020B0604020202020204" pitchFamily="34" charset="0"/>
              </a:rPr>
              <a:t> grasses to temperature and carbon dioxide (CO</a:t>
            </a:r>
            <a:r>
              <a:rPr lang="en-US" sz="8800" b="1" kern="0" baseline="-25000" dirty="0">
                <a:latin typeface="Arial" panose="020B0604020202020204" pitchFamily="34" charset="0"/>
                <a:ea typeface="Times New Roman" panose="02020603050405020304" pitchFamily="18" charset="0"/>
                <a:cs typeface="Arial" panose="020B0604020202020204" pitchFamily="34" charset="0"/>
              </a:rPr>
              <a:t>2</a:t>
            </a:r>
            <a:r>
              <a:rPr lang="en-US" sz="8800" b="1" kern="0" dirty="0">
                <a:latin typeface="Arial" panose="020B0604020202020204" pitchFamily="34" charset="0"/>
                <a:ea typeface="Times New Roman" panose="02020603050405020304" pitchFamily="18" charset="0"/>
                <a:cs typeface="Arial" panose="020B0604020202020204" pitchFamily="34" charset="0"/>
              </a:rPr>
              <a:t>)</a:t>
            </a:r>
          </a:p>
          <a:p>
            <a:pPr algn="ctr"/>
            <a:r>
              <a:rPr lang="en-US" sz="4400" b="1" kern="0" dirty="0">
                <a:latin typeface="Calibri" panose="020F0502020204030204" pitchFamily="34" charset="0"/>
              </a:rPr>
              <a:t>Ezinwanne Ezekannagha </a:t>
            </a:r>
            <a:r>
              <a:rPr lang="en-US" sz="4400" kern="0" dirty="0">
                <a:latin typeface="Calibri" panose="020F0502020204030204" pitchFamily="34" charset="0"/>
              </a:rPr>
              <a:t>and</a:t>
            </a:r>
            <a:r>
              <a:rPr lang="en-US" sz="4400" b="1" kern="0" dirty="0">
                <a:latin typeface="Calibri" panose="020F0502020204030204" pitchFamily="34" charset="0"/>
              </a:rPr>
              <a:t> </a:t>
            </a:r>
            <a:r>
              <a:rPr lang="en-US" sz="4400" kern="0" dirty="0">
                <a:latin typeface="Calibri" panose="020F0502020204030204" pitchFamily="34" charset="0"/>
              </a:rPr>
              <a:t>Nicholas G. Smith </a:t>
            </a:r>
          </a:p>
          <a:p>
            <a:pPr algn="ctr"/>
            <a:r>
              <a:rPr lang="en-US" sz="3600" kern="0" dirty="0">
                <a:latin typeface="Calibri" panose="020F0502020204030204" pitchFamily="34" charset="0"/>
              </a:rPr>
              <a:t>Department of Biological Sciences, Texas Tech University, Lubbock, TX, USA</a:t>
            </a:r>
            <a:endParaRPr lang="en-US" sz="3600" dirty="0"/>
          </a:p>
        </p:txBody>
      </p:sp>
      <p:pic>
        <p:nvPicPr>
          <p:cNvPr id="4" name="Picture 4" descr="Double T Symbol | History &amp; Traditions | TTU">
            <a:hlinkClick r:id="rId5"/>
            <a:extLst>
              <a:ext uri="{FF2B5EF4-FFF2-40B4-BE49-F238E27FC236}">
                <a16:creationId xmlns:a16="http://schemas.microsoft.com/office/drawing/2014/main" id="{11D73014-BC71-E45A-959A-F747F4BDB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24" y="2342774"/>
            <a:ext cx="1945877" cy="21264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uble T Symbol | History &amp; Traditions | TTU">
            <a:hlinkClick r:id="rId5"/>
            <a:extLst>
              <a:ext uri="{FF2B5EF4-FFF2-40B4-BE49-F238E27FC236}">
                <a16:creationId xmlns:a16="http://schemas.microsoft.com/office/drawing/2014/main" id="{6675D9DD-07B9-5AE0-9F8E-B03CBD8AC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6104" y="2342774"/>
            <a:ext cx="1945877" cy="2126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EMONTREE | Lab Prentice">
            <a:extLst>
              <a:ext uri="{FF2B5EF4-FFF2-40B4-BE49-F238E27FC236}">
                <a16:creationId xmlns:a16="http://schemas.microsoft.com/office/drawing/2014/main" id="{AD8C3125-7FDB-621F-9A0F-317D7543D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64132" y="31091904"/>
            <a:ext cx="4310222" cy="1444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chmidt Futures Announces Ameelio as Grantee of Expanded Benefits Access  Initiative to Modernize the Social Safety Net | Ameelio">
            <a:extLst>
              <a:ext uri="{FF2B5EF4-FFF2-40B4-BE49-F238E27FC236}">
                <a16:creationId xmlns:a16="http://schemas.microsoft.com/office/drawing/2014/main" id="{AC30D5F6-3138-9592-B2BB-7DD387B9FD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4647" y="31091904"/>
            <a:ext cx="3124657" cy="1444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oup of plants in pots&#10;&#10;Description automatically generated">
            <a:extLst>
              <a:ext uri="{FF2B5EF4-FFF2-40B4-BE49-F238E27FC236}">
                <a16:creationId xmlns:a16="http://schemas.microsoft.com/office/drawing/2014/main" id="{BEA609B2-634F-428A-DB0D-286C2AAEDB62}"/>
              </a:ext>
            </a:extLst>
          </p:cNvPr>
          <p:cNvPicPr>
            <a:picLocks noChangeAspect="1"/>
          </p:cNvPicPr>
          <p:nvPr/>
        </p:nvPicPr>
        <p:blipFill>
          <a:blip r:embed="rId9"/>
          <a:stretch>
            <a:fillRect/>
          </a:stretch>
        </p:blipFill>
        <p:spPr>
          <a:xfrm rot="10800000" flipV="1">
            <a:off x="691617" y="16651866"/>
            <a:ext cx="8761979" cy="6888627"/>
          </a:xfrm>
          <a:prstGeom prst="rect">
            <a:avLst/>
          </a:prstGeom>
        </p:spPr>
      </p:pic>
      <p:sp>
        <p:nvSpPr>
          <p:cNvPr id="11" name="TextBox 10">
            <a:extLst>
              <a:ext uri="{FF2B5EF4-FFF2-40B4-BE49-F238E27FC236}">
                <a16:creationId xmlns:a16="http://schemas.microsoft.com/office/drawing/2014/main" id="{0339F545-FA8D-05DF-8548-A77372E4B63E}"/>
              </a:ext>
            </a:extLst>
          </p:cNvPr>
          <p:cNvSpPr txBox="1"/>
          <p:nvPr/>
        </p:nvSpPr>
        <p:spPr>
          <a:xfrm>
            <a:off x="792110" y="4454510"/>
            <a:ext cx="13838290" cy="769441"/>
          </a:xfrm>
          <a:prstGeom prst="rect">
            <a:avLst/>
          </a:prstGeom>
          <a:solidFill>
            <a:schemeClr val="accent4">
              <a:lumMod val="60000"/>
              <a:lumOff val="40000"/>
            </a:schemeClr>
          </a:solidFill>
          <a:ln w="76200">
            <a:solidFill>
              <a:schemeClr val="tx1">
                <a:alpha val="84000"/>
              </a:schemeClr>
            </a:solidFill>
          </a:ln>
        </p:spPr>
        <p:txBody>
          <a:bodyPr wrap="square" rtlCol="0">
            <a:spAutoFit/>
          </a:bodyPr>
          <a:lstStyle/>
          <a:p>
            <a:pPr algn="ctr"/>
            <a:r>
              <a:rPr lang="en-US" sz="4400" dirty="0">
                <a:latin typeface="Arial" panose="020B0604020202020204" pitchFamily="34" charset="0"/>
                <a:cs typeface="Arial" panose="020B0604020202020204" pitchFamily="34" charset="0"/>
              </a:rPr>
              <a:t>INTRODUCTION</a:t>
            </a:r>
          </a:p>
        </p:txBody>
      </p:sp>
      <p:sp>
        <p:nvSpPr>
          <p:cNvPr id="13" name="TextBox 12">
            <a:extLst>
              <a:ext uri="{FF2B5EF4-FFF2-40B4-BE49-F238E27FC236}">
                <a16:creationId xmlns:a16="http://schemas.microsoft.com/office/drawing/2014/main" id="{5D807FE2-9DCA-103C-9ED3-0322F5741BEB}"/>
              </a:ext>
            </a:extLst>
          </p:cNvPr>
          <p:cNvSpPr txBox="1"/>
          <p:nvPr/>
        </p:nvSpPr>
        <p:spPr>
          <a:xfrm>
            <a:off x="691618" y="15592671"/>
            <a:ext cx="13838290" cy="769441"/>
          </a:xfrm>
          <a:prstGeom prst="rect">
            <a:avLst/>
          </a:prstGeom>
          <a:solidFill>
            <a:schemeClr val="accent4">
              <a:lumMod val="60000"/>
              <a:lumOff val="40000"/>
            </a:schemeClr>
          </a:solidFill>
          <a:ln w="76200">
            <a:solidFill>
              <a:schemeClr val="tx1"/>
            </a:solidFill>
          </a:ln>
        </p:spPr>
        <p:txBody>
          <a:bodyPr wrap="square" rtlCol="0">
            <a:spAutoFit/>
          </a:bodyPr>
          <a:lstStyle/>
          <a:p>
            <a:pPr algn="ctr"/>
            <a:r>
              <a:rPr lang="en-US" sz="4400" dirty="0">
                <a:latin typeface="Arial" panose="020B0604020202020204" pitchFamily="34" charset="0"/>
                <a:cs typeface="Arial" panose="020B0604020202020204" pitchFamily="34" charset="0"/>
              </a:rPr>
              <a:t>EXPERIMENTAL DESIGN</a:t>
            </a:r>
          </a:p>
        </p:txBody>
      </p:sp>
      <p:sp>
        <p:nvSpPr>
          <p:cNvPr id="14" name="TextBox 13">
            <a:extLst>
              <a:ext uri="{FF2B5EF4-FFF2-40B4-BE49-F238E27FC236}">
                <a16:creationId xmlns:a16="http://schemas.microsoft.com/office/drawing/2014/main" id="{F3EAC89F-5E74-5F36-2A43-A5B22D9FD2C3}"/>
              </a:ext>
            </a:extLst>
          </p:cNvPr>
          <p:cNvSpPr txBox="1"/>
          <p:nvPr/>
        </p:nvSpPr>
        <p:spPr>
          <a:xfrm>
            <a:off x="15392328" y="4453741"/>
            <a:ext cx="22758472" cy="1446550"/>
          </a:xfrm>
          <a:prstGeom prst="rect">
            <a:avLst/>
          </a:prstGeom>
          <a:solidFill>
            <a:schemeClr val="accent4">
              <a:lumMod val="60000"/>
              <a:lumOff val="40000"/>
            </a:schemeClr>
          </a:solidFill>
          <a:ln w="76200">
            <a:solidFill>
              <a:schemeClr val="tx1"/>
            </a:solidFill>
          </a:ln>
        </p:spPr>
        <p:txBody>
          <a:bodyPr wrap="square" rtlCol="0">
            <a:spAutoFit/>
          </a:bodyPr>
          <a:lstStyle/>
          <a:p>
            <a:pPr algn="ctr"/>
            <a:r>
              <a:rPr lang="en-US" sz="4400" dirty="0">
                <a:latin typeface="Arial" panose="020B0604020202020204" pitchFamily="34" charset="0"/>
                <a:cs typeface="Arial" panose="020B0604020202020204" pitchFamily="34" charset="0"/>
              </a:rPr>
              <a:t>THEORETICAL  EXPECTATIONS</a:t>
            </a:r>
          </a:p>
          <a:p>
            <a:pPr algn="ctr"/>
            <a:r>
              <a:rPr lang="en-US" sz="4400" dirty="0"/>
              <a:t>All data from theoretical model described in Scott and Smith (2022). </a:t>
            </a:r>
          </a:p>
        </p:txBody>
      </p:sp>
      <p:sp>
        <p:nvSpPr>
          <p:cNvPr id="36" name="TextBox 35">
            <a:extLst>
              <a:ext uri="{FF2B5EF4-FFF2-40B4-BE49-F238E27FC236}">
                <a16:creationId xmlns:a16="http://schemas.microsoft.com/office/drawing/2014/main" id="{73C9E111-6EDE-94CF-6E74-52533CE04DFD}"/>
              </a:ext>
            </a:extLst>
          </p:cNvPr>
          <p:cNvSpPr txBox="1"/>
          <p:nvPr/>
        </p:nvSpPr>
        <p:spPr>
          <a:xfrm>
            <a:off x="691618" y="5394856"/>
            <a:ext cx="14079439" cy="10064294"/>
          </a:xfrm>
          <a:prstGeom prst="rect">
            <a:avLst/>
          </a:prstGeom>
          <a:noFill/>
        </p:spPr>
        <p:txBody>
          <a:bodyPr wrap="square" rtlCol="0">
            <a:spAutoFit/>
          </a:bodyPr>
          <a:lstStyle/>
          <a:p>
            <a:pPr marL="571500" indent="-571500">
              <a:buFont typeface="Wingdings" pitchFamily="2" charset="2"/>
              <a:buChar char="§"/>
            </a:pPr>
            <a:r>
              <a:rPr lang="en-US" sz="3600" dirty="0">
                <a:latin typeface="Arial" panose="020B0604020202020204" pitchFamily="34" charset="0"/>
                <a:cs typeface="Arial" panose="020B0604020202020204" pitchFamily="34" charset="0"/>
              </a:rPr>
              <a:t>Earth system models are sensitive to the representation of photosynthetic processes and photosynthetic acclimation in particular.</a:t>
            </a:r>
          </a:p>
          <a:p>
            <a:pPr marL="571500" indent="-571500">
              <a:buFont typeface="Wingdings" pitchFamily="2" charset="2"/>
              <a:buChar char="§"/>
            </a:pPr>
            <a:endParaRPr lang="en-US" sz="3600" dirty="0">
              <a:solidFill>
                <a:srgbClr val="FF0000"/>
              </a:solidFill>
              <a:latin typeface="Arial" panose="020B0604020202020204" pitchFamily="34" charset="0"/>
              <a:cs typeface="Arial" panose="020B0604020202020204" pitchFamily="34" charset="0"/>
            </a:endParaRPr>
          </a:p>
          <a:p>
            <a:pPr marL="571500" indent="-571500">
              <a:buFont typeface="Wingdings" pitchFamily="2" charset="2"/>
              <a:buChar char="§"/>
            </a:pPr>
            <a:r>
              <a:rPr lang="en-US" sz="3600" dirty="0">
                <a:latin typeface="Arial" panose="020B0604020202020204" pitchFamily="34" charset="0"/>
                <a:cs typeface="Arial" panose="020B0604020202020204" pitchFamily="34" charset="0"/>
              </a:rPr>
              <a:t>Photosynthetic acclimation is a change in the instantaneous response of stomatal functioning and photosynthetic biochemistry to an environmental driver that improves carbon uptake and resource use efficiency. </a:t>
            </a:r>
          </a:p>
          <a:p>
            <a:pPr marL="571500" indent="-571500">
              <a:buFont typeface="Wingdings" pitchFamily="2" charset="2"/>
              <a:buChar char="§"/>
            </a:pPr>
            <a:endParaRPr lang="en-US" sz="3600" dirty="0">
              <a:latin typeface="Arial" panose="020B0604020202020204" pitchFamily="34" charset="0"/>
              <a:cs typeface="Arial" panose="020B0604020202020204" pitchFamily="34" charset="0"/>
            </a:endParaRPr>
          </a:p>
          <a:p>
            <a:pPr marL="571500" indent="-571500">
              <a:buFont typeface="Wingdings" pitchFamily="2" charset="2"/>
              <a:buChar char="§"/>
            </a:pPr>
            <a:r>
              <a:rPr lang="en-US" sz="3600" b="1" dirty="0">
                <a:latin typeface="Arial" panose="020B0604020202020204" pitchFamily="34" charset="0"/>
                <a:cs typeface="Arial" panose="020B0604020202020204" pitchFamily="34" charset="0"/>
              </a:rPr>
              <a:t>Acclimation responses are expected to differ between C</a:t>
            </a:r>
            <a:r>
              <a:rPr lang="en-US" sz="3600" b="1" baseline="-25000" dirty="0">
                <a:latin typeface="Arial" panose="020B0604020202020204" pitchFamily="34" charset="0"/>
                <a:cs typeface="Arial" panose="020B0604020202020204" pitchFamily="34" charset="0"/>
              </a:rPr>
              <a:t>3</a:t>
            </a:r>
            <a:r>
              <a:rPr lang="en-US" sz="3600" b="1" dirty="0">
                <a:latin typeface="Arial" panose="020B0604020202020204" pitchFamily="34" charset="0"/>
                <a:cs typeface="Arial" panose="020B0604020202020204" pitchFamily="34" charset="0"/>
              </a:rPr>
              <a:t> and C</a:t>
            </a:r>
            <a:r>
              <a:rPr lang="en-US" sz="3600" b="1" baseline="-25000" dirty="0">
                <a:latin typeface="Arial" panose="020B0604020202020204" pitchFamily="34" charset="0"/>
                <a:cs typeface="Arial" panose="020B0604020202020204" pitchFamily="34" charset="0"/>
              </a:rPr>
              <a:t>4</a:t>
            </a:r>
            <a:r>
              <a:rPr lang="en-US" sz="3600" b="1" dirty="0">
                <a:latin typeface="Arial" panose="020B0604020202020204" pitchFamily="34" charset="0"/>
                <a:cs typeface="Arial" panose="020B0604020202020204" pitchFamily="34" charset="0"/>
              </a:rPr>
              <a:t> plants, but these responses are not well tested.</a:t>
            </a:r>
          </a:p>
          <a:p>
            <a:endParaRPr lang="en-US" sz="3600" dirty="0">
              <a:latin typeface="Arial" panose="020B0604020202020204" pitchFamily="34" charset="0"/>
              <a:ea typeface="Calibri" panose="020F0502020204030204" pitchFamily="34" charset="0"/>
              <a:cs typeface="Arial" panose="020B0604020202020204" pitchFamily="34" charset="0"/>
            </a:endParaRPr>
          </a:p>
          <a:p>
            <a:pPr marL="571500" indent="-571500">
              <a:buFont typeface="Wingdings" pitchFamily="2" charset="2"/>
              <a:buChar char="§"/>
            </a:pPr>
            <a:r>
              <a:rPr lang="en-US" sz="3600" dirty="0">
                <a:latin typeface="Arial" panose="020B0604020202020204" pitchFamily="34" charset="0"/>
                <a:ea typeface="Calibri" panose="020F0502020204030204" pitchFamily="34" charset="0"/>
                <a:cs typeface="Arial" panose="020B0604020202020204" pitchFamily="34" charset="0"/>
              </a:rPr>
              <a:t>We used a temperature-by-CO</a:t>
            </a:r>
            <a:r>
              <a:rPr lang="en-US" sz="3600" baseline="-25000" dirty="0">
                <a:latin typeface="Arial" panose="020B0604020202020204" pitchFamily="34" charset="0"/>
                <a:ea typeface="Calibri" panose="020F0502020204030204" pitchFamily="34" charset="0"/>
                <a:cs typeface="Arial" panose="020B0604020202020204" pitchFamily="34" charset="0"/>
              </a:rPr>
              <a:t>2</a:t>
            </a:r>
            <a:r>
              <a:rPr lang="en-US" sz="3600" dirty="0">
                <a:latin typeface="Arial" panose="020B0604020202020204" pitchFamily="34" charset="0"/>
                <a:ea typeface="Calibri" panose="020F0502020204030204" pitchFamily="34" charset="0"/>
                <a:cs typeface="Arial" panose="020B0604020202020204" pitchFamily="34" charset="0"/>
              </a:rPr>
              <a:t> manipulation experiment to test whether acclimation responses to temperature and CO</a:t>
            </a:r>
            <a:r>
              <a:rPr lang="en-US" sz="3600" baseline="-25000" dirty="0">
                <a:latin typeface="Arial" panose="020B0604020202020204" pitchFamily="34" charset="0"/>
                <a:ea typeface="Calibri" panose="020F0502020204030204" pitchFamily="34" charset="0"/>
                <a:cs typeface="Arial" panose="020B0604020202020204" pitchFamily="34" charset="0"/>
              </a:rPr>
              <a:t>2</a:t>
            </a:r>
            <a:r>
              <a:rPr lang="en-US" sz="3600" dirty="0">
                <a:latin typeface="Arial" panose="020B0604020202020204" pitchFamily="34" charset="0"/>
                <a:ea typeface="Calibri" panose="020F0502020204030204" pitchFamily="34" charset="0"/>
                <a:cs typeface="Arial" panose="020B0604020202020204" pitchFamily="34" charset="0"/>
              </a:rPr>
              <a:t> differ between coexisting C</a:t>
            </a:r>
            <a:r>
              <a:rPr lang="en-US" sz="3600" baseline="-25000" dirty="0">
                <a:latin typeface="Arial" panose="020B0604020202020204" pitchFamily="34" charset="0"/>
                <a:ea typeface="Calibri" panose="020F0502020204030204" pitchFamily="34" charset="0"/>
                <a:cs typeface="Arial" panose="020B0604020202020204" pitchFamily="34" charset="0"/>
              </a:rPr>
              <a:t>3</a:t>
            </a:r>
            <a:r>
              <a:rPr lang="en-US" sz="3600" dirty="0">
                <a:latin typeface="Arial" panose="020B0604020202020204" pitchFamily="34" charset="0"/>
                <a:ea typeface="Calibri" panose="020F0502020204030204" pitchFamily="34" charset="0"/>
                <a:cs typeface="Arial" panose="020B0604020202020204" pitchFamily="34" charset="0"/>
              </a:rPr>
              <a:t> and C</a:t>
            </a:r>
            <a:r>
              <a:rPr lang="en-US" sz="3600" baseline="-25000" dirty="0">
                <a:latin typeface="Arial" panose="020B0604020202020204" pitchFamily="34" charset="0"/>
                <a:ea typeface="Calibri" panose="020F0502020204030204" pitchFamily="34" charset="0"/>
                <a:cs typeface="Arial" panose="020B0604020202020204" pitchFamily="34" charset="0"/>
              </a:rPr>
              <a:t>4</a:t>
            </a:r>
            <a:r>
              <a:rPr lang="en-US" sz="3600" dirty="0">
                <a:latin typeface="Arial" panose="020B0604020202020204" pitchFamily="34" charset="0"/>
                <a:ea typeface="Calibri" panose="020F0502020204030204" pitchFamily="34" charset="0"/>
                <a:cs typeface="Arial" panose="020B0604020202020204" pitchFamily="34" charset="0"/>
              </a:rPr>
              <a:t> species. </a:t>
            </a:r>
          </a:p>
          <a:p>
            <a:pPr marL="571500" indent="-571500">
              <a:buFont typeface="Wingdings" pitchFamily="2" charset="2"/>
              <a:buChar char="§"/>
            </a:pPr>
            <a:endParaRPr lang="en-US" sz="3600" dirty="0">
              <a:latin typeface="Arial" panose="020B0604020202020204" pitchFamily="34" charset="0"/>
              <a:ea typeface="Calibri" panose="020F0502020204030204" pitchFamily="34" charset="0"/>
              <a:cs typeface="Arial" panose="020B0604020202020204" pitchFamily="34" charset="0"/>
            </a:endParaRPr>
          </a:p>
          <a:p>
            <a:pPr marL="571500" indent="-571500">
              <a:buFont typeface="Wingdings" pitchFamily="2" charset="2"/>
              <a:buChar char="§"/>
            </a:pPr>
            <a:r>
              <a:rPr lang="en-US" sz="3600" dirty="0">
                <a:latin typeface="Arial" panose="020B0604020202020204" pitchFamily="34" charset="0"/>
                <a:ea typeface="Calibri" panose="020F0502020204030204" pitchFamily="34" charset="0"/>
                <a:cs typeface="Arial" panose="020B0604020202020204" pitchFamily="34" charset="0"/>
              </a:rPr>
              <a:t>Experiment results will be used to test predictions from a recently developed C</a:t>
            </a:r>
            <a:r>
              <a:rPr lang="en-US" sz="3600" baseline="-25000" dirty="0">
                <a:latin typeface="Arial" panose="020B0604020202020204" pitchFamily="34" charset="0"/>
                <a:ea typeface="Calibri" panose="020F0502020204030204" pitchFamily="34" charset="0"/>
                <a:cs typeface="Arial" panose="020B0604020202020204" pitchFamily="34" charset="0"/>
              </a:rPr>
              <a:t>4</a:t>
            </a:r>
            <a:r>
              <a:rPr lang="en-US" sz="3600" dirty="0">
                <a:latin typeface="Arial" panose="020B0604020202020204" pitchFamily="34" charset="0"/>
                <a:ea typeface="Calibri" panose="020F0502020204030204" pitchFamily="34" charset="0"/>
                <a:cs typeface="Arial" panose="020B0604020202020204" pitchFamily="34" charset="0"/>
              </a:rPr>
              <a:t> optimality model (Scott and Smith 2022).</a:t>
            </a:r>
          </a:p>
        </p:txBody>
      </p:sp>
      <p:sp>
        <p:nvSpPr>
          <p:cNvPr id="86" name="TextBox 85">
            <a:extLst>
              <a:ext uri="{FF2B5EF4-FFF2-40B4-BE49-F238E27FC236}">
                <a16:creationId xmlns:a16="http://schemas.microsoft.com/office/drawing/2014/main" id="{88C1BD97-EAB7-9115-5BD7-2F1493CE42DA}"/>
              </a:ext>
            </a:extLst>
          </p:cNvPr>
          <p:cNvSpPr txBox="1"/>
          <p:nvPr/>
        </p:nvSpPr>
        <p:spPr>
          <a:xfrm>
            <a:off x="16467030" y="27071169"/>
            <a:ext cx="22962794" cy="769441"/>
          </a:xfrm>
          <a:prstGeom prst="rect">
            <a:avLst/>
          </a:prstGeom>
          <a:solidFill>
            <a:schemeClr val="accent4">
              <a:lumMod val="60000"/>
              <a:lumOff val="40000"/>
            </a:schemeClr>
          </a:solidFill>
          <a:ln w="69850">
            <a:solidFill>
              <a:schemeClr val="tx1">
                <a:alpha val="84000"/>
              </a:schemeClr>
            </a:solidFill>
          </a:ln>
        </p:spPr>
        <p:txBody>
          <a:bodyPr wrap="square" rtlCol="0">
            <a:spAutoFit/>
          </a:bodyPr>
          <a:lstStyle/>
          <a:p>
            <a:pPr algn="ctr"/>
            <a:r>
              <a:rPr lang="en-US" sz="4400" dirty="0">
                <a:latin typeface="Arial" panose="020B0604020202020204" pitchFamily="34" charset="0"/>
                <a:cs typeface="Arial" panose="020B0604020202020204" pitchFamily="34" charset="0"/>
              </a:rPr>
              <a:t>FUTURE WORK</a:t>
            </a:r>
          </a:p>
        </p:txBody>
      </p:sp>
      <p:sp>
        <p:nvSpPr>
          <p:cNvPr id="110" name="TextBox 109">
            <a:extLst>
              <a:ext uri="{FF2B5EF4-FFF2-40B4-BE49-F238E27FC236}">
                <a16:creationId xmlns:a16="http://schemas.microsoft.com/office/drawing/2014/main" id="{AA938F50-80DD-F501-6D71-42C1B59D16A5}"/>
              </a:ext>
            </a:extLst>
          </p:cNvPr>
          <p:cNvSpPr txBox="1"/>
          <p:nvPr/>
        </p:nvSpPr>
        <p:spPr>
          <a:xfrm>
            <a:off x="16547357" y="28102888"/>
            <a:ext cx="22994624" cy="2862322"/>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The outcome of this project will be used to enhance the representation of acclimation in ESMs. Subsequently, the refined acclimation processes will be integrated into an ESM framework, specifically the Community Earth System Model. We will model the influence of acclimation on plant community dynamics, with a particular focus on grassland ecosystems where C</a:t>
            </a:r>
            <a:r>
              <a:rPr lang="en-US" sz="3600" baseline="-25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 and C</a:t>
            </a:r>
            <a:r>
              <a:rPr lang="en-US" sz="3600" baseline="-25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 species coexist. This integration will likely improve carbon storage and climate change predictions in ESMs. `</a:t>
            </a:r>
          </a:p>
        </p:txBody>
      </p:sp>
      <p:sp>
        <p:nvSpPr>
          <p:cNvPr id="115" name="TextBox 114">
            <a:extLst>
              <a:ext uri="{FF2B5EF4-FFF2-40B4-BE49-F238E27FC236}">
                <a16:creationId xmlns:a16="http://schemas.microsoft.com/office/drawing/2014/main" id="{E5C0FB82-8BA2-4697-A752-775104AA88DA}"/>
              </a:ext>
            </a:extLst>
          </p:cNvPr>
          <p:cNvSpPr txBox="1"/>
          <p:nvPr/>
        </p:nvSpPr>
        <p:spPr>
          <a:xfrm>
            <a:off x="9676589" y="16408026"/>
            <a:ext cx="5572707" cy="7294305"/>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We compared photosynthetic acclimation responses between six coexisting C</a:t>
            </a:r>
            <a:r>
              <a:rPr lang="en-US" sz="3600" baseline="-25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 and C</a:t>
            </a:r>
            <a:r>
              <a:rPr lang="en-US" sz="3600" baseline="-25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 species.</a:t>
            </a:r>
          </a:p>
          <a:p>
            <a:endParaRPr lang="en-US" sz="3600" dirty="0">
              <a:latin typeface="Arial" panose="020B0604020202020204" pitchFamily="34" charset="0"/>
              <a:cs typeface="Arial" panose="020B0604020202020204" pitchFamily="34" charset="0"/>
            </a:endParaRPr>
          </a:p>
          <a:p>
            <a:r>
              <a:rPr lang="en-US" sz="3600" dirty="0">
                <a:latin typeface="Arial" panose="020B0604020202020204" pitchFamily="34" charset="0"/>
                <a:cs typeface="Arial" panose="020B0604020202020204" pitchFamily="34" charset="0"/>
              </a:rPr>
              <a:t>Plants were grown under two temperature (day/night: 20/10°C and 35/25°C) and two 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treatments (420 ppm and 1000 ppm) in a full-factorial design. </a:t>
            </a:r>
          </a:p>
        </p:txBody>
      </p:sp>
      <p:pic>
        <p:nvPicPr>
          <p:cNvPr id="120" name="Picture 119" descr="A map of the united states&#10;&#10;Description automatically generated">
            <a:extLst>
              <a:ext uri="{FF2B5EF4-FFF2-40B4-BE49-F238E27FC236}">
                <a16:creationId xmlns:a16="http://schemas.microsoft.com/office/drawing/2014/main" id="{BEBD2E43-9502-DD9E-8605-D1F7B13AA2A4}"/>
              </a:ext>
            </a:extLst>
          </p:cNvPr>
          <p:cNvPicPr>
            <a:picLocks noChangeAspect="1"/>
          </p:cNvPicPr>
          <p:nvPr/>
        </p:nvPicPr>
        <p:blipFill rotWithShape="1">
          <a:blip r:embed="rId10"/>
          <a:srcRect t="2040"/>
          <a:stretch/>
        </p:blipFill>
        <p:spPr>
          <a:xfrm>
            <a:off x="792110" y="24238120"/>
            <a:ext cx="4540477" cy="2902226"/>
          </a:xfrm>
          <a:prstGeom prst="rect">
            <a:avLst/>
          </a:prstGeom>
        </p:spPr>
      </p:pic>
      <p:sp>
        <p:nvSpPr>
          <p:cNvPr id="122" name="TextBox 121">
            <a:extLst>
              <a:ext uri="{FF2B5EF4-FFF2-40B4-BE49-F238E27FC236}">
                <a16:creationId xmlns:a16="http://schemas.microsoft.com/office/drawing/2014/main" id="{1F5A7C59-C18D-39A3-54F8-D0892D59DD24}"/>
              </a:ext>
            </a:extLst>
          </p:cNvPr>
          <p:cNvSpPr txBox="1"/>
          <p:nvPr/>
        </p:nvSpPr>
        <p:spPr>
          <a:xfrm>
            <a:off x="1717195" y="27134729"/>
            <a:ext cx="2056973" cy="1477328"/>
          </a:xfrm>
          <a:prstGeom prst="rect">
            <a:avLst/>
          </a:prstGeom>
          <a:noFill/>
        </p:spPr>
        <p:txBody>
          <a:bodyPr wrap="none" rtlCol="0">
            <a:spAutoFit/>
          </a:bodyPr>
          <a:lstStyle/>
          <a:p>
            <a:pPr algn="ctr"/>
            <a:r>
              <a:rPr lang="en-US" sz="3600" i="1" dirty="0">
                <a:latin typeface="Arial" panose="020B0604020202020204" pitchFamily="34" charset="0"/>
                <a:cs typeface="Arial" panose="020B0604020202020204" pitchFamily="34" charset="0"/>
              </a:rPr>
              <a:t>Poa </a:t>
            </a:r>
          </a:p>
          <a:p>
            <a:pPr algn="ctr"/>
            <a:r>
              <a:rPr lang="en-US" sz="3600" i="1" dirty="0">
                <a:latin typeface="Arial" panose="020B0604020202020204" pitchFamily="34" charset="0"/>
                <a:cs typeface="Arial" panose="020B0604020202020204" pitchFamily="34" charset="0"/>
              </a:rPr>
              <a:t>pratensis</a:t>
            </a:r>
          </a:p>
          <a:p>
            <a:pPr algn="ctr"/>
            <a:endParaRPr lang="en-US" dirty="0"/>
          </a:p>
        </p:txBody>
      </p:sp>
      <p:pic>
        <p:nvPicPr>
          <p:cNvPr id="123" name="Picture 122" descr="A map of the united states&#10;&#10;Description automatically generated">
            <a:extLst>
              <a:ext uri="{FF2B5EF4-FFF2-40B4-BE49-F238E27FC236}">
                <a16:creationId xmlns:a16="http://schemas.microsoft.com/office/drawing/2014/main" id="{2300025A-3FB3-7AF6-425E-5DCECF4C8EFD}"/>
              </a:ext>
            </a:extLst>
          </p:cNvPr>
          <p:cNvPicPr>
            <a:picLocks noChangeAspect="1"/>
          </p:cNvPicPr>
          <p:nvPr/>
        </p:nvPicPr>
        <p:blipFill>
          <a:blip r:embed="rId11"/>
          <a:stretch>
            <a:fillRect/>
          </a:stretch>
        </p:blipFill>
        <p:spPr>
          <a:xfrm>
            <a:off x="5335785" y="24238120"/>
            <a:ext cx="4791103" cy="2898894"/>
          </a:xfrm>
          <a:prstGeom prst="rect">
            <a:avLst/>
          </a:prstGeom>
        </p:spPr>
      </p:pic>
      <p:sp>
        <p:nvSpPr>
          <p:cNvPr id="124" name="TextBox 123">
            <a:extLst>
              <a:ext uri="{FF2B5EF4-FFF2-40B4-BE49-F238E27FC236}">
                <a16:creationId xmlns:a16="http://schemas.microsoft.com/office/drawing/2014/main" id="{BD9030A3-FE84-973F-7ACF-1C8E151B824F}"/>
              </a:ext>
            </a:extLst>
          </p:cNvPr>
          <p:cNvSpPr txBox="1"/>
          <p:nvPr/>
        </p:nvSpPr>
        <p:spPr>
          <a:xfrm>
            <a:off x="10992756" y="27134350"/>
            <a:ext cx="2689206" cy="1200329"/>
          </a:xfrm>
          <a:prstGeom prst="rect">
            <a:avLst/>
          </a:prstGeom>
          <a:noFill/>
        </p:spPr>
        <p:txBody>
          <a:bodyPr wrap="square" rtlCol="0">
            <a:spAutoFit/>
          </a:bodyPr>
          <a:lstStyle/>
          <a:p>
            <a:pPr algn="ctr"/>
            <a:r>
              <a:rPr lang="en-US" sz="3600" i="1" dirty="0">
                <a:latin typeface="Arial" panose="020B0604020202020204" pitchFamily="34" charset="0"/>
                <a:cs typeface="Arial" panose="020B0604020202020204" pitchFamily="34" charset="0"/>
              </a:rPr>
              <a:t>Elymus canadensis</a:t>
            </a:r>
          </a:p>
        </p:txBody>
      </p:sp>
      <p:pic>
        <p:nvPicPr>
          <p:cNvPr id="125" name="Picture 124" descr="A map of the united states&#10;&#10;Description automatically generated">
            <a:extLst>
              <a:ext uri="{FF2B5EF4-FFF2-40B4-BE49-F238E27FC236}">
                <a16:creationId xmlns:a16="http://schemas.microsoft.com/office/drawing/2014/main" id="{5898FB69-D5E2-410D-78BA-A78174734C85}"/>
              </a:ext>
            </a:extLst>
          </p:cNvPr>
          <p:cNvPicPr>
            <a:picLocks noChangeAspect="1"/>
          </p:cNvPicPr>
          <p:nvPr/>
        </p:nvPicPr>
        <p:blipFill>
          <a:blip r:embed="rId12"/>
          <a:stretch>
            <a:fillRect/>
          </a:stretch>
        </p:blipFill>
        <p:spPr>
          <a:xfrm>
            <a:off x="9902361" y="24228064"/>
            <a:ext cx="4869997" cy="2935556"/>
          </a:xfrm>
          <a:prstGeom prst="rect">
            <a:avLst/>
          </a:prstGeom>
        </p:spPr>
      </p:pic>
      <p:sp>
        <p:nvSpPr>
          <p:cNvPr id="126" name="TextBox 125">
            <a:extLst>
              <a:ext uri="{FF2B5EF4-FFF2-40B4-BE49-F238E27FC236}">
                <a16:creationId xmlns:a16="http://schemas.microsoft.com/office/drawing/2014/main" id="{B905EDFA-1B06-B81F-81B9-5B88C63CC374}"/>
              </a:ext>
            </a:extLst>
          </p:cNvPr>
          <p:cNvSpPr txBox="1"/>
          <p:nvPr/>
        </p:nvSpPr>
        <p:spPr>
          <a:xfrm>
            <a:off x="5575764" y="27137261"/>
            <a:ext cx="3722320" cy="1200329"/>
          </a:xfrm>
          <a:prstGeom prst="rect">
            <a:avLst/>
          </a:prstGeom>
          <a:noFill/>
        </p:spPr>
        <p:txBody>
          <a:bodyPr wrap="square" rtlCol="0">
            <a:spAutoFit/>
          </a:bodyPr>
          <a:lstStyle/>
          <a:p>
            <a:pPr algn="ctr"/>
            <a:r>
              <a:rPr lang="en-US" sz="3600" i="1" dirty="0" err="1">
                <a:latin typeface="Arial" panose="020B0604020202020204" pitchFamily="34" charset="0"/>
                <a:cs typeface="Arial" panose="020B0604020202020204" pitchFamily="34" charset="0"/>
              </a:rPr>
              <a:t>Pascopyrum</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smithii</a:t>
            </a:r>
            <a:endParaRPr lang="en-US" sz="3600" i="1" dirty="0">
              <a:latin typeface="Arial" panose="020B0604020202020204" pitchFamily="34" charset="0"/>
              <a:cs typeface="Arial" panose="020B0604020202020204" pitchFamily="34" charset="0"/>
            </a:endParaRPr>
          </a:p>
        </p:txBody>
      </p:sp>
      <p:pic>
        <p:nvPicPr>
          <p:cNvPr id="127" name="Picture 126" descr="A map of the united states&#10;&#10;Description automatically generated">
            <a:extLst>
              <a:ext uri="{FF2B5EF4-FFF2-40B4-BE49-F238E27FC236}">
                <a16:creationId xmlns:a16="http://schemas.microsoft.com/office/drawing/2014/main" id="{7DC83600-FEA7-54A4-5751-4D75469F99A6}"/>
              </a:ext>
            </a:extLst>
          </p:cNvPr>
          <p:cNvPicPr>
            <a:picLocks noChangeAspect="1"/>
          </p:cNvPicPr>
          <p:nvPr/>
        </p:nvPicPr>
        <p:blipFill>
          <a:blip r:embed="rId13"/>
          <a:stretch>
            <a:fillRect/>
          </a:stretch>
        </p:blipFill>
        <p:spPr>
          <a:xfrm>
            <a:off x="9927487" y="28385871"/>
            <a:ext cx="4843570" cy="2736877"/>
          </a:xfrm>
          <a:prstGeom prst="rect">
            <a:avLst/>
          </a:prstGeom>
        </p:spPr>
      </p:pic>
      <p:sp>
        <p:nvSpPr>
          <p:cNvPr id="128" name="TextBox 127">
            <a:extLst>
              <a:ext uri="{FF2B5EF4-FFF2-40B4-BE49-F238E27FC236}">
                <a16:creationId xmlns:a16="http://schemas.microsoft.com/office/drawing/2014/main" id="{46F28482-E832-0EBF-3057-4C8D281C48DE}"/>
              </a:ext>
            </a:extLst>
          </p:cNvPr>
          <p:cNvSpPr txBox="1"/>
          <p:nvPr/>
        </p:nvSpPr>
        <p:spPr>
          <a:xfrm>
            <a:off x="10775030" y="31150665"/>
            <a:ext cx="3124657" cy="1200329"/>
          </a:xfrm>
          <a:prstGeom prst="rect">
            <a:avLst/>
          </a:prstGeom>
          <a:noFill/>
        </p:spPr>
        <p:txBody>
          <a:bodyPr wrap="square" rtlCol="0">
            <a:spAutoFit/>
          </a:bodyPr>
          <a:lstStyle/>
          <a:p>
            <a:pPr algn="ctr"/>
            <a:r>
              <a:rPr lang="en-US" sz="3600" i="1" dirty="0" err="1">
                <a:latin typeface="Arial" panose="020B0604020202020204" pitchFamily="34" charset="0"/>
                <a:cs typeface="Arial" panose="020B0604020202020204" pitchFamily="34" charset="0"/>
              </a:rPr>
              <a:t>Bouteloua</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curtipendula</a:t>
            </a:r>
            <a:endParaRPr lang="en-US" sz="3600" i="1" dirty="0">
              <a:latin typeface="Arial" panose="020B0604020202020204" pitchFamily="34" charset="0"/>
              <a:cs typeface="Arial" panose="020B0604020202020204" pitchFamily="34" charset="0"/>
            </a:endParaRPr>
          </a:p>
        </p:txBody>
      </p:sp>
      <p:pic>
        <p:nvPicPr>
          <p:cNvPr id="131" name="Picture 130" descr="A map of the united states&#10;&#10;Description automatically generated">
            <a:extLst>
              <a:ext uri="{FF2B5EF4-FFF2-40B4-BE49-F238E27FC236}">
                <a16:creationId xmlns:a16="http://schemas.microsoft.com/office/drawing/2014/main" id="{228E851B-B6F9-5A86-F21B-1FEB5A3A7588}"/>
              </a:ext>
            </a:extLst>
          </p:cNvPr>
          <p:cNvPicPr>
            <a:picLocks noChangeAspect="1"/>
          </p:cNvPicPr>
          <p:nvPr/>
        </p:nvPicPr>
        <p:blipFill>
          <a:blip r:embed="rId14"/>
          <a:stretch>
            <a:fillRect/>
          </a:stretch>
        </p:blipFill>
        <p:spPr>
          <a:xfrm>
            <a:off x="5365955" y="28394279"/>
            <a:ext cx="4574694" cy="2739419"/>
          </a:xfrm>
          <a:prstGeom prst="rect">
            <a:avLst/>
          </a:prstGeom>
        </p:spPr>
      </p:pic>
      <p:pic>
        <p:nvPicPr>
          <p:cNvPr id="132" name="Picture 131" descr="A map of the united states&#10;&#10;Description automatically generated">
            <a:extLst>
              <a:ext uri="{FF2B5EF4-FFF2-40B4-BE49-F238E27FC236}">
                <a16:creationId xmlns:a16="http://schemas.microsoft.com/office/drawing/2014/main" id="{18237DC3-7EEA-9B66-CDE4-123163E634AB}"/>
              </a:ext>
            </a:extLst>
          </p:cNvPr>
          <p:cNvPicPr>
            <a:picLocks noChangeAspect="1"/>
          </p:cNvPicPr>
          <p:nvPr/>
        </p:nvPicPr>
        <p:blipFill rotWithShape="1">
          <a:blip r:embed="rId15"/>
          <a:srcRect t="252" b="4829"/>
          <a:stretch/>
        </p:blipFill>
        <p:spPr>
          <a:xfrm>
            <a:off x="791262" y="28403989"/>
            <a:ext cx="4574693" cy="2729645"/>
          </a:xfrm>
          <a:prstGeom prst="rect">
            <a:avLst/>
          </a:prstGeom>
        </p:spPr>
      </p:pic>
      <p:sp>
        <p:nvSpPr>
          <p:cNvPr id="133" name="TextBox 132">
            <a:extLst>
              <a:ext uri="{FF2B5EF4-FFF2-40B4-BE49-F238E27FC236}">
                <a16:creationId xmlns:a16="http://schemas.microsoft.com/office/drawing/2014/main" id="{CF84CDD5-E78B-3D45-1A6E-5CF07C3766BB}"/>
              </a:ext>
            </a:extLst>
          </p:cNvPr>
          <p:cNvSpPr txBox="1"/>
          <p:nvPr/>
        </p:nvSpPr>
        <p:spPr>
          <a:xfrm>
            <a:off x="5824991" y="31134874"/>
            <a:ext cx="3183467" cy="1200329"/>
          </a:xfrm>
          <a:prstGeom prst="rect">
            <a:avLst/>
          </a:prstGeom>
          <a:noFill/>
        </p:spPr>
        <p:txBody>
          <a:bodyPr wrap="square" rtlCol="0">
            <a:spAutoFit/>
          </a:bodyPr>
          <a:lstStyle/>
          <a:p>
            <a:pPr algn="ctr"/>
            <a:r>
              <a:rPr lang="en-US" sz="3600" i="1" dirty="0" err="1">
                <a:latin typeface="Arial" panose="020B0604020202020204" pitchFamily="34" charset="0"/>
                <a:cs typeface="Arial" panose="020B0604020202020204" pitchFamily="34" charset="0"/>
              </a:rPr>
              <a:t>Schizachyrium</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scoparium</a:t>
            </a:r>
            <a:endParaRPr lang="en-US" sz="3600" i="1" dirty="0">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6BB43DCF-33C4-B99B-20CF-F4E045BE0F9B}"/>
              </a:ext>
            </a:extLst>
          </p:cNvPr>
          <p:cNvSpPr txBox="1"/>
          <p:nvPr/>
        </p:nvSpPr>
        <p:spPr>
          <a:xfrm>
            <a:off x="1242916" y="31132275"/>
            <a:ext cx="3005530" cy="1200329"/>
          </a:xfrm>
          <a:prstGeom prst="rect">
            <a:avLst/>
          </a:prstGeom>
          <a:noFill/>
        </p:spPr>
        <p:txBody>
          <a:bodyPr wrap="square" rtlCol="0">
            <a:spAutoFit/>
          </a:bodyPr>
          <a:lstStyle/>
          <a:p>
            <a:pPr algn="ctr"/>
            <a:r>
              <a:rPr lang="en-US" sz="3600" i="1" dirty="0" err="1">
                <a:latin typeface="Arial" panose="020B0604020202020204" pitchFamily="34" charset="0"/>
                <a:cs typeface="Arial" panose="020B0604020202020204" pitchFamily="34" charset="0"/>
              </a:rPr>
              <a:t>Sorghastrum</a:t>
            </a:r>
            <a:r>
              <a:rPr lang="en-US" sz="3600" i="1" dirty="0">
                <a:latin typeface="Arial" panose="020B0604020202020204" pitchFamily="34" charset="0"/>
                <a:cs typeface="Arial" panose="020B0604020202020204" pitchFamily="34" charset="0"/>
              </a:rPr>
              <a:t> nutans</a:t>
            </a:r>
          </a:p>
        </p:txBody>
      </p:sp>
      <p:sp>
        <p:nvSpPr>
          <p:cNvPr id="135" name="TextBox 134">
            <a:extLst>
              <a:ext uri="{FF2B5EF4-FFF2-40B4-BE49-F238E27FC236}">
                <a16:creationId xmlns:a16="http://schemas.microsoft.com/office/drawing/2014/main" id="{3CFB7072-3861-7BB6-AE7E-B7AB60904638}"/>
              </a:ext>
            </a:extLst>
          </p:cNvPr>
          <p:cNvSpPr txBox="1"/>
          <p:nvPr/>
        </p:nvSpPr>
        <p:spPr>
          <a:xfrm rot="16200000" flipH="1">
            <a:off x="-952605" y="25224398"/>
            <a:ext cx="2680442"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C</a:t>
            </a:r>
            <a:r>
              <a:rPr lang="en-US" sz="4000" baseline="-25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 species</a:t>
            </a:r>
          </a:p>
        </p:txBody>
      </p:sp>
      <p:sp>
        <p:nvSpPr>
          <p:cNvPr id="136" name="TextBox 135">
            <a:extLst>
              <a:ext uri="{FF2B5EF4-FFF2-40B4-BE49-F238E27FC236}">
                <a16:creationId xmlns:a16="http://schemas.microsoft.com/office/drawing/2014/main" id="{1324711B-FC1A-5C12-5EDF-C8E4D9E1AD73}"/>
              </a:ext>
            </a:extLst>
          </p:cNvPr>
          <p:cNvSpPr txBox="1"/>
          <p:nvPr/>
        </p:nvSpPr>
        <p:spPr>
          <a:xfrm rot="16200000" flipH="1">
            <a:off x="-985722" y="29423384"/>
            <a:ext cx="274667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C</a:t>
            </a:r>
            <a:r>
              <a:rPr lang="en-US" sz="4000" baseline="-25000" dirty="0">
                <a:latin typeface="Arial" panose="020B0604020202020204" pitchFamily="34" charset="0"/>
                <a:cs typeface="Arial" panose="020B0604020202020204" pitchFamily="34" charset="0"/>
              </a:rPr>
              <a:t>4</a:t>
            </a:r>
            <a:r>
              <a:rPr lang="en-US" sz="4000" dirty="0">
                <a:latin typeface="Arial" panose="020B0604020202020204" pitchFamily="34" charset="0"/>
                <a:cs typeface="Arial" panose="020B0604020202020204" pitchFamily="34" charset="0"/>
              </a:rPr>
              <a:t> species</a:t>
            </a:r>
          </a:p>
        </p:txBody>
      </p:sp>
      <p:sp>
        <p:nvSpPr>
          <p:cNvPr id="146" name="TextBox 145">
            <a:extLst>
              <a:ext uri="{FF2B5EF4-FFF2-40B4-BE49-F238E27FC236}">
                <a16:creationId xmlns:a16="http://schemas.microsoft.com/office/drawing/2014/main" id="{A86E0C1A-ACDB-160C-DEA8-8753DF0DCCBD}"/>
              </a:ext>
            </a:extLst>
          </p:cNvPr>
          <p:cNvSpPr txBox="1"/>
          <p:nvPr/>
        </p:nvSpPr>
        <p:spPr>
          <a:xfrm>
            <a:off x="14969777" y="12454107"/>
            <a:ext cx="11115151" cy="2554545"/>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C</a:t>
            </a:r>
            <a:r>
              <a:rPr lang="en-US" sz="4000" baseline="-25000" dirty="0">
                <a:latin typeface="Arial" panose="020B0604020202020204" pitchFamily="34" charset="0"/>
                <a:cs typeface="Arial" panose="020B0604020202020204" pitchFamily="34" charset="0"/>
              </a:rPr>
              <a:t>4</a:t>
            </a:r>
            <a:r>
              <a:rPr lang="en-US" sz="4000" dirty="0">
                <a:latin typeface="Arial" panose="020B0604020202020204" pitchFamily="34" charset="0"/>
                <a:cs typeface="Arial" panose="020B0604020202020204" pitchFamily="34" charset="0"/>
              </a:rPr>
              <a:t> species will have greater acclimated photosynthetic rate than C</a:t>
            </a:r>
            <a:r>
              <a:rPr lang="en-US" sz="4000" baseline="-25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 species, but this effect diminishes under increased CO</a:t>
            </a:r>
            <a:r>
              <a:rPr lang="en-US" sz="4000" baseline="-25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and lower temperatures (see table). </a:t>
            </a:r>
          </a:p>
        </p:txBody>
      </p:sp>
      <p:sp>
        <p:nvSpPr>
          <p:cNvPr id="151" name="TextBox 150">
            <a:extLst>
              <a:ext uri="{FF2B5EF4-FFF2-40B4-BE49-F238E27FC236}">
                <a16:creationId xmlns:a16="http://schemas.microsoft.com/office/drawing/2014/main" id="{64FC0560-EEDA-4717-AAE4-DA6C90DC554A}"/>
              </a:ext>
            </a:extLst>
          </p:cNvPr>
          <p:cNvSpPr txBox="1"/>
          <p:nvPr/>
        </p:nvSpPr>
        <p:spPr>
          <a:xfrm>
            <a:off x="33697824" y="23270017"/>
            <a:ext cx="4210395" cy="2308324"/>
          </a:xfrm>
          <a:prstGeom prst="rect">
            <a:avLst/>
          </a:prstGeom>
          <a:noFill/>
        </p:spPr>
        <p:txBody>
          <a:bodyPr wrap="square" rtlCol="0">
            <a:spAutoFit/>
          </a:bodyPr>
          <a:lstStyle/>
          <a:p>
            <a:pPr algn="ctr"/>
            <a:r>
              <a:rPr lang="en-US" sz="3600" i="1" dirty="0">
                <a:latin typeface="Arial" panose="020B0604020202020204" pitchFamily="34" charset="0"/>
                <a:cs typeface="Arial" panose="020B0604020202020204" pitchFamily="34" charset="0"/>
              </a:rPr>
              <a:t>V</a:t>
            </a:r>
            <a:r>
              <a:rPr lang="en-US" sz="3600" baseline="-25000" dirty="0">
                <a:latin typeface="Arial" panose="020B0604020202020204" pitchFamily="34" charset="0"/>
                <a:cs typeface="Arial" panose="020B0604020202020204" pitchFamily="34" charset="0"/>
              </a:rPr>
              <a:t>pmax25</a:t>
            </a:r>
            <a:r>
              <a:rPr lang="en-US" sz="3600" dirty="0">
                <a:latin typeface="Arial" panose="020B0604020202020204" pitchFamily="34" charset="0"/>
                <a:cs typeface="Arial" panose="020B0604020202020204" pitchFamily="34" charset="0"/>
              </a:rPr>
              <a:t> decreases with eCO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and increases with temperature</a:t>
            </a:r>
          </a:p>
        </p:txBody>
      </p:sp>
      <p:sp>
        <p:nvSpPr>
          <p:cNvPr id="152" name="TextBox 151">
            <a:extLst>
              <a:ext uri="{FF2B5EF4-FFF2-40B4-BE49-F238E27FC236}">
                <a16:creationId xmlns:a16="http://schemas.microsoft.com/office/drawing/2014/main" id="{6A3EAF9C-61AF-A88E-3F7A-408897DAC75D}"/>
              </a:ext>
            </a:extLst>
          </p:cNvPr>
          <p:cNvSpPr txBox="1"/>
          <p:nvPr/>
        </p:nvSpPr>
        <p:spPr>
          <a:xfrm>
            <a:off x="16440485" y="23392571"/>
            <a:ext cx="4329824" cy="3416320"/>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In both plant types, </a:t>
            </a:r>
            <a:r>
              <a:rPr lang="en-US" sz="3600" i="1" dirty="0">
                <a:latin typeface="Arial" panose="020B0604020202020204" pitchFamily="34" charset="0"/>
                <a:cs typeface="Arial" panose="020B0604020202020204" pitchFamily="34" charset="0"/>
              </a:rPr>
              <a:t>V</a:t>
            </a:r>
            <a:r>
              <a:rPr lang="en-US" sz="3600" baseline="-25000" dirty="0">
                <a:latin typeface="Arial" panose="020B0604020202020204" pitchFamily="34" charset="0"/>
                <a:cs typeface="Arial" panose="020B0604020202020204" pitchFamily="34" charset="0"/>
              </a:rPr>
              <a:t>cmax25</a:t>
            </a:r>
            <a:r>
              <a:rPr lang="en-US" sz="3600" dirty="0">
                <a:latin typeface="Arial" panose="020B0604020202020204" pitchFamily="34" charset="0"/>
                <a:cs typeface="Arial" panose="020B0604020202020204" pitchFamily="34" charset="0"/>
              </a:rPr>
              <a:t> decreases with temperature, but decreases with eCO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in only C</a:t>
            </a:r>
            <a:r>
              <a:rPr lang="en-US" sz="3600" baseline="-25000" dirty="0">
                <a:latin typeface="Arial" panose="020B0604020202020204" pitchFamily="34" charset="0"/>
                <a:cs typeface="Arial" panose="020B0604020202020204" pitchFamily="34" charset="0"/>
              </a:rPr>
              <a:t>3 </a:t>
            </a:r>
            <a:r>
              <a:rPr lang="en-US" sz="3600" dirty="0">
                <a:latin typeface="Arial" panose="020B0604020202020204" pitchFamily="34" charset="0"/>
                <a:cs typeface="Arial" panose="020B0604020202020204" pitchFamily="34" charset="0"/>
              </a:rPr>
              <a:t>species</a:t>
            </a:r>
          </a:p>
        </p:txBody>
      </p:sp>
      <p:sp>
        <p:nvSpPr>
          <p:cNvPr id="153" name="TextBox 152">
            <a:extLst>
              <a:ext uri="{FF2B5EF4-FFF2-40B4-BE49-F238E27FC236}">
                <a16:creationId xmlns:a16="http://schemas.microsoft.com/office/drawing/2014/main" id="{71FA1A58-AF20-0E2D-1C9E-9A5386EFAE9D}"/>
              </a:ext>
            </a:extLst>
          </p:cNvPr>
          <p:cNvSpPr txBox="1"/>
          <p:nvPr/>
        </p:nvSpPr>
        <p:spPr>
          <a:xfrm>
            <a:off x="21384093" y="23316885"/>
            <a:ext cx="5910310" cy="3416320"/>
          </a:xfrm>
          <a:prstGeom prst="rect">
            <a:avLst/>
          </a:prstGeom>
          <a:noFill/>
        </p:spPr>
        <p:txBody>
          <a:bodyPr wrap="square" rtlCol="0">
            <a:spAutoFit/>
          </a:bodyPr>
          <a:lstStyle/>
          <a:p>
            <a:pPr algn="ctr"/>
            <a:r>
              <a:rPr lang="en-US" sz="3600" i="1" dirty="0">
                <a:latin typeface="Arial" panose="020B0604020202020204" pitchFamily="34" charset="0"/>
                <a:cs typeface="Arial" panose="020B0604020202020204" pitchFamily="34" charset="0"/>
              </a:rPr>
              <a:t>J</a:t>
            </a:r>
            <a:r>
              <a:rPr lang="en-US" sz="3600" baseline="-25000" dirty="0">
                <a:latin typeface="Arial" panose="020B0604020202020204" pitchFamily="34" charset="0"/>
                <a:cs typeface="Arial" panose="020B0604020202020204" pitchFamily="34" charset="0"/>
              </a:rPr>
              <a:t>max25</a:t>
            </a:r>
            <a:r>
              <a:rPr lang="en-US" sz="3600" dirty="0">
                <a:latin typeface="Arial" panose="020B0604020202020204" pitchFamily="34" charset="0"/>
                <a:cs typeface="Arial" panose="020B0604020202020204" pitchFamily="34" charset="0"/>
              </a:rPr>
              <a:t> decreases with</a:t>
            </a:r>
          </a:p>
          <a:p>
            <a:pPr algn="ctr"/>
            <a:r>
              <a:rPr lang="en-US" sz="3600" dirty="0">
                <a:latin typeface="Arial" panose="020B0604020202020204" pitchFamily="34" charset="0"/>
                <a:cs typeface="Arial" panose="020B0604020202020204" pitchFamily="34" charset="0"/>
              </a:rPr>
              <a:t> temperature and increases</a:t>
            </a:r>
          </a:p>
          <a:p>
            <a:pPr algn="ctr"/>
            <a:r>
              <a:rPr lang="en-US" sz="3600" dirty="0">
                <a:latin typeface="Arial" panose="020B0604020202020204" pitchFamily="34" charset="0"/>
                <a:cs typeface="Arial" panose="020B0604020202020204" pitchFamily="34" charset="0"/>
              </a:rPr>
              <a:t>with eCO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in both plant types, but the temperature response is greater in C</a:t>
            </a:r>
            <a:r>
              <a:rPr lang="en-US" sz="3600" baseline="-25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 species</a:t>
            </a:r>
          </a:p>
        </p:txBody>
      </p:sp>
      <p:sp>
        <p:nvSpPr>
          <p:cNvPr id="154" name="TextBox 153">
            <a:extLst>
              <a:ext uri="{FF2B5EF4-FFF2-40B4-BE49-F238E27FC236}">
                <a16:creationId xmlns:a16="http://schemas.microsoft.com/office/drawing/2014/main" id="{F8B1E4C2-87CB-B4F8-BA54-BB1FB8EF6008}"/>
              </a:ext>
            </a:extLst>
          </p:cNvPr>
          <p:cNvSpPr txBox="1"/>
          <p:nvPr/>
        </p:nvSpPr>
        <p:spPr>
          <a:xfrm>
            <a:off x="27194342" y="23105139"/>
            <a:ext cx="6179726" cy="3416320"/>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The ratio of intercellular to atmospheric 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a:t>
            </a:r>
            <a:r>
              <a:rPr lang="el-GR" sz="3600" dirty="0">
                <a:latin typeface="Arial" panose="020B0604020202020204" pitchFamily="34" charset="0"/>
                <a:cs typeface="Arial" panose="020B0604020202020204" pitchFamily="34" charset="0"/>
              </a:rPr>
              <a:t>χ</a:t>
            </a:r>
            <a:r>
              <a:rPr lang="en-US" sz="3600" dirty="0">
                <a:latin typeface="Arial" panose="020B0604020202020204" pitchFamily="34" charset="0"/>
                <a:cs typeface="Arial" panose="020B0604020202020204" pitchFamily="34" charset="0"/>
              </a:rPr>
              <a:t>) increases with temperature similarly between plant types but decreases with eCO</a:t>
            </a:r>
            <a:r>
              <a:rPr lang="en-US" sz="3600" baseline="-25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 only in C</a:t>
            </a:r>
            <a:r>
              <a:rPr lang="en-US" sz="3600" baseline="-25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 species</a:t>
            </a:r>
          </a:p>
        </p:txBody>
      </p:sp>
      <p:graphicFrame>
        <p:nvGraphicFramePr>
          <p:cNvPr id="189" name="Table 188">
            <a:extLst>
              <a:ext uri="{FF2B5EF4-FFF2-40B4-BE49-F238E27FC236}">
                <a16:creationId xmlns:a16="http://schemas.microsoft.com/office/drawing/2014/main" id="{E4F8F3EB-FC5E-DA16-8FA2-0E7DA6CE6C0B}"/>
              </a:ext>
            </a:extLst>
          </p:cNvPr>
          <p:cNvGraphicFramePr>
            <a:graphicFrameLocks noGrp="1"/>
          </p:cNvGraphicFramePr>
          <p:nvPr>
            <p:extLst>
              <p:ext uri="{D42A27DB-BD31-4B8C-83A1-F6EECF244321}">
                <p14:modId xmlns:p14="http://schemas.microsoft.com/office/powerpoint/2010/main" val="969683859"/>
              </p:ext>
            </p:extLst>
          </p:nvPr>
        </p:nvGraphicFramePr>
        <p:xfrm>
          <a:off x="26457330" y="6139955"/>
          <a:ext cx="11693470" cy="4980771"/>
        </p:xfrm>
        <a:graphic>
          <a:graphicData uri="http://schemas.openxmlformats.org/drawingml/2006/table">
            <a:tbl>
              <a:tblPr firstRow="1" firstCol="1" bandRow="1"/>
              <a:tblGrid>
                <a:gridCol w="2936552">
                  <a:extLst>
                    <a:ext uri="{9D8B030D-6E8A-4147-A177-3AD203B41FA5}">
                      <a16:colId xmlns:a16="http://schemas.microsoft.com/office/drawing/2014/main" val="3728488754"/>
                    </a:ext>
                  </a:extLst>
                </a:gridCol>
                <a:gridCol w="4154829">
                  <a:extLst>
                    <a:ext uri="{9D8B030D-6E8A-4147-A177-3AD203B41FA5}">
                      <a16:colId xmlns:a16="http://schemas.microsoft.com/office/drawing/2014/main" val="3462303125"/>
                    </a:ext>
                  </a:extLst>
                </a:gridCol>
                <a:gridCol w="4602089">
                  <a:extLst>
                    <a:ext uri="{9D8B030D-6E8A-4147-A177-3AD203B41FA5}">
                      <a16:colId xmlns:a16="http://schemas.microsoft.com/office/drawing/2014/main" val="3415882958"/>
                    </a:ext>
                  </a:extLst>
                </a:gridCol>
              </a:tblGrid>
              <a:tr h="1660257">
                <a:tc>
                  <a:txBody>
                    <a:bodyPr/>
                    <a:lstStyle/>
                    <a:p>
                      <a:pPr marL="0" marR="0" algn="l" fontAlgn="t">
                        <a:spcBef>
                          <a:spcPts val="0"/>
                        </a:spcBef>
                        <a:spcAft>
                          <a:spcPts val="0"/>
                        </a:spcAft>
                      </a:pPr>
                      <a:r>
                        <a:rPr lang="en-US" sz="4800" b="0" i="0" u="none" strike="noStrike" kern="100">
                          <a:effectLst/>
                          <a:latin typeface="Arial" panose="020B0604020202020204" pitchFamily="34" charset="0"/>
                          <a:ea typeface="Calibri" panose="020F0502020204030204" pitchFamily="34" charset="0"/>
                          <a:cs typeface="Arial" panose="020B0604020202020204" pitchFamily="34" charset="0"/>
                        </a:rPr>
                        <a:t> </a:t>
                      </a:r>
                      <a:endParaRPr lang="en-US" sz="4800" b="0" i="0" u="none" strike="noStrike">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420 ppm</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1000 ppm</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830668"/>
                  </a:ext>
                </a:extLst>
              </a:tr>
              <a:tr h="1660257">
                <a:tc>
                  <a:txBody>
                    <a:bodyPr/>
                    <a:lstStyle/>
                    <a:p>
                      <a:pPr marL="0" marR="0" algn="l" fontAlgn="t">
                        <a:spcBef>
                          <a:spcPts val="0"/>
                        </a:spcBef>
                        <a:spcAft>
                          <a:spcPts val="0"/>
                        </a:spcAft>
                      </a:pPr>
                      <a:r>
                        <a:rPr lang="en-US" sz="4800" b="0" i="0" u="none" strike="noStrike" kern="100" baseline="0" dirty="0">
                          <a:effectLst/>
                          <a:latin typeface="Arial" panose="020B0604020202020204" pitchFamily="34" charset="0"/>
                          <a:ea typeface="Calibri" panose="020F0502020204030204" pitchFamily="34" charset="0"/>
                          <a:cs typeface="Arial" panose="020B0604020202020204" pitchFamily="34" charset="0"/>
                        </a:rPr>
                        <a:t>20°</a:t>
                      </a: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C</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22%</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72941"/>
                      </a:srgbClr>
                    </a:solidFill>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17%</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45098"/>
                      </a:srgbClr>
                    </a:solidFill>
                  </a:tcPr>
                </a:tc>
                <a:extLst>
                  <a:ext uri="{0D108BD9-81ED-4DB2-BD59-A6C34878D82A}">
                    <a16:rowId xmlns:a16="http://schemas.microsoft.com/office/drawing/2014/main" val="720412943"/>
                  </a:ext>
                </a:extLst>
              </a:tr>
              <a:tr h="1660257">
                <a:tc>
                  <a:txBody>
                    <a:bodyPr/>
                    <a:lstStyle/>
                    <a:p>
                      <a:pPr marL="0" marR="0" algn="l" fontAlgn="t">
                        <a:spcBef>
                          <a:spcPts val="0"/>
                        </a:spcBef>
                        <a:spcAft>
                          <a:spcPts val="0"/>
                        </a:spcAft>
                      </a:pPr>
                      <a:r>
                        <a:rPr lang="en-US" sz="4800" b="0" i="0" u="none" strike="noStrike" kern="100" baseline="0" dirty="0">
                          <a:effectLst/>
                          <a:latin typeface="Arial" panose="020B0604020202020204" pitchFamily="34" charset="0"/>
                          <a:ea typeface="Calibri" panose="020F0502020204030204" pitchFamily="34" charset="0"/>
                          <a:cs typeface="Arial" panose="020B0604020202020204" pitchFamily="34" charset="0"/>
                        </a:rPr>
                        <a:t>35°</a:t>
                      </a: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C</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29%</a:t>
                      </a: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fontAlgn="t">
                        <a:spcBef>
                          <a:spcPts val="0"/>
                        </a:spcBef>
                        <a:spcAft>
                          <a:spcPts val="0"/>
                        </a:spcAft>
                      </a:pPr>
                      <a:r>
                        <a:rPr lang="en-US" sz="4800" b="0" i="0" u="none" strike="noStrike" kern="100" dirty="0">
                          <a:effectLst/>
                          <a:latin typeface="Arial" panose="020B0604020202020204" pitchFamily="34" charset="0"/>
                          <a:ea typeface="Calibri" panose="020F0502020204030204" pitchFamily="34" charset="0"/>
                          <a:cs typeface="Arial" panose="020B0604020202020204" pitchFamily="34" charset="0"/>
                        </a:rPr>
                        <a:t>20%</a:t>
                      </a:r>
                      <a:endParaRPr lang="en-US" sz="4800" b="0" i="0" u="none" strike="noStrike" dirty="0">
                        <a:effectLst/>
                        <a:latin typeface="Arial" panose="020B0604020202020204" pitchFamily="34" charset="0"/>
                        <a:cs typeface="Arial" panose="020B0604020202020204" pitchFamily="34" charset="0"/>
                      </a:endParaRPr>
                    </a:p>
                  </a:txBody>
                  <a:tcPr marL="188595" marR="188595" marT="261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65882"/>
                      </a:srgbClr>
                    </a:solidFill>
                  </a:tcPr>
                </a:tc>
                <a:extLst>
                  <a:ext uri="{0D108BD9-81ED-4DB2-BD59-A6C34878D82A}">
                    <a16:rowId xmlns:a16="http://schemas.microsoft.com/office/drawing/2014/main" val="2236216112"/>
                  </a:ext>
                </a:extLst>
              </a:tr>
            </a:tbl>
          </a:graphicData>
        </a:graphic>
      </p:graphicFrame>
      <p:sp>
        <p:nvSpPr>
          <p:cNvPr id="190" name="TextBox 189">
            <a:extLst>
              <a:ext uri="{FF2B5EF4-FFF2-40B4-BE49-F238E27FC236}">
                <a16:creationId xmlns:a16="http://schemas.microsoft.com/office/drawing/2014/main" id="{E8CD74FA-4450-CADF-F45A-B1A3FA3C0AA8}"/>
              </a:ext>
            </a:extLst>
          </p:cNvPr>
          <p:cNvSpPr txBox="1"/>
          <p:nvPr/>
        </p:nvSpPr>
        <p:spPr>
          <a:xfrm>
            <a:off x="26457330" y="11189816"/>
            <a:ext cx="12688255" cy="378565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Percent advantage in photosynthetic carbon assimilation rates for C</a:t>
            </a:r>
            <a:r>
              <a:rPr lang="en-US" sz="4000" baseline="-25000" dirty="0">
                <a:latin typeface="Arial" panose="020B0604020202020204" pitchFamily="34" charset="0"/>
                <a:cs typeface="Arial" panose="020B0604020202020204" pitchFamily="34" charset="0"/>
              </a:rPr>
              <a:t>4</a:t>
            </a:r>
            <a:r>
              <a:rPr lang="en-US" sz="4000" dirty="0">
                <a:latin typeface="Arial" panose="020B0604020202020204" pitchFamily="34" charset="0"/>
                <a:cs typeface="Arial" panose="020B0604020202020204" pitchFamily="34" charset="0"/>
              </a:rPr>
              <a:t>, relative to C</a:t>
            </a:r>
            <a:r>
              <a:rPr lang="en-US" sz="4000" baseline="-25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 plants. C</a:t>
            </a:r>
            <a:r>
              <a:rPr lang="en-US" sz="4000" baseline="-25000" dirty="0">
                <a:latin typeface="Arial" panose="020B0604020202020204" pitchFamily="34" charset="0"/>
                <a:cs typeface="Arial" panose="020B0604020202020204" pitchFamily="34" charset="0"/>
              </a:rPr>
              <a:t>4</a:t>
            </a:r>
            <a:r>
              <a:rPr lang="en-US" sz="4000" dirty="0">
                <a:latin typeface="Arial" panose="020B0604020202020204" pitchFamily="34" charset="0"/>
                <a:cs typeface="Arial" panose="020B0604020202020204" pitchFamily="34" charset="0"/>
              </a:rPr>
              <a:t> is always expected to have an advantage over C</a:t>
            </a:r>
            <a:r>
              <a:rPr lang="en-US" sz="4000" baseline="-25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 plants, but the advantage decreases under increasing CO</a:t>
            </a:r>
            <a:r>
              <a:rPr lang="en-US" sz="4000" baseline="-25000" dirty="0">
                <a:latin typeface="Arial" panose="020B0604020202020204" pitchFamily="34" charset="0"/>
                <a:cs typeface="Arial" panose="020B0604020202020204" pitchFamily="34" charset="0"/>
              </a:rPr>
              <a:t>2 </a:t>
            </a:r>
            <a:r>
              <a:rPr lang="en-US" sz="4000" dirty="0">
                <a:latin typeface="Arial" panose="020B0604020202020204" pitchFamily="34" charset="0"/>
                <a:cs typeface="Arial" panose="020B0604020202020204" pitchFamily="34" charset="0"/>
              </a:rPr>
              <a:t>(shade of green is proportional to the relative advantage of C4 over C3 photosynthesis). </a:t>
            </a:r>
          </a:p>
        </p:txBody>
      </p:sp>
    </p:spTree>
    <p:extLst>
      <p:ext uri="{BB962C8B-B14F-4D97-AF65-F5344CB8AC3E}">
        <p14:creationId xmlns:p14="http://schemas.microsoft.com/office/powerpoint/2010/main" val="32098315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11200</TotalTime>
  <Words>483</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Ezekannagha, Ezinwanne</dc:creator>
  <cp:lastModifiedBy>Ezekannagha, Ezinwanne</cp:lastModifiedBy>
  <cp:revision>48</cp:revision>
  <dcterms:created xsi:type="dcterms:W3CDTF">2023-09-21T20:37:05Z</dcterms:created>
  <dcterms:modified xsi:type="dcterms:W3CDTF">2023-09-29T17:11:51Z</dcterms:modified>
</cp:coreProperties>
</file>